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463" r:id="rId2"/>
    <p:sldId id="480" r:id="rId3"/>
    <p:sldId id="481" r:id="rId4"/>
    <p:sldId id="482" r:id="rId5"/>
    <p:sldId id="483" r:id="rId6"/>
    <p:sldId id="484" r:id="rId7"/>
    <p:sldId id="485" r:id="rId8"/>
    <p:sldId id="486" r:id="rId9"/>
    <p:sldId id="487" r:id="rId10"/>
    <p:sldId id="488" r:id="rId11"/>
    <p:sldId id="47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4ED609-9FC4-4A5C-82E2-C1AC3DEA768E}" type="datetimeFigureOut">
              <a:rPr lang="en-US" smtClean="0"/>
              <a:t>11/6/2021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21753A-C05B-44C3-8CB4-0FCC33CDC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11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6.11.2021.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747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6.11.2021.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8335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6.11.2021.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4742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6.11.2021.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2546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6.11.2021.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4006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6.11.2021.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3950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6.11.2021.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3581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6.11.2021.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82175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6.11.2021.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8331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6.11.2021.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7611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6.11.2021.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9865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6.11.2021.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970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ordwall.net/play/18898/504/154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hyperlink" Target="https://www.e-sfera.hr/dodatni-digitalni-sadrzaji/8bb3fe14-2ced-4620-ab6e-07a1fe121ec3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68A4132F-DEC6-4332-A00C-A11AD4519B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64965EAE-E41A-435F-B993-07E824B6C9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0"/>
            <a:ext cx="7539895" cy="6858000"/>
          </a:xfrm>
          <a:custGeom>
            <a:avLst/>
            <a:gdLst>
              <a:gd name="connsiteX0" fmla="*/ 7539895 w 7539895"/>
              <a:gd name="connsiteY0" fmla="*/ 6858000 h 6858000"/>
              <a:gd name="connsiteX1" fmla="*/ 0 w 7539895"/>
              <a:gd name="connsiteY1" fmla="*/ 6858000 h 6858000"/>
              <a:gd name="connsiteX2" fmla="*/ 0 w 7539895"/>
              <a:gd name="connsiteY2" fmla="*/ 0 h 6858000"/>
              <a:gd name="connsiteX3" fmla="*/ 4363741 w 753989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39895" h="6858000">
                <a:moveTo>
                  <a:pt x="753989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436374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152F8994-E6D4-4311-9548-C3607BC436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7092985" cy="6858000"/>
          </a:xfrm>
          <a:custGeom>
            <a:avLst/>
            <a:gdLst>
              <a:gd name="connsiteX0" fmla="*/ 7092985 w 7092985"/>
              <a:gd name="connsiteY0" fmla="*/ 6858000 h 6858000"/>
              <a:gd name="connsiteX1" fmla="*/ 0 w 7092985"/>
              <a:gd name="connsiteY1" fmla="*/ 6858000 h 6858000"/>
              <a:gd name="connsiteX2" fmla="*/ 0 w 7092985"/>
              <a:gd name="connsiteY2" fmla="*/ 0 h 6858000"/>
              <a:gd name="connsiteX3" fmla="*/ 3916831 w 709298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2985" h="6858000">
                <a:moveTo>
                  <a:pt x="709298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391683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896045-540C-4474-B698-188DB7FAF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5529943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dirty="0"/>
              <a:t>Unit </a:t>
            </a:r>
            <a:r>
              <a:rPr lang="hr-HR" sz="2800" dirty="0"/>
              <a:t>2</a:t>
            </a:r>
            <a:r>
              <a:rPr lang="en-US" sz="2800" dirty="0"/>
              <a:t>: </a:t>
            </a:r>
            <a:r>
              <a:rPr lang="hr-HR" sz="2800" dirty="0" err="1"/>
              <a:t>Lesson</a:t>
            </a:r>
            <a:r>
              <a:rPr lang="hr-HR" sz="2800" dirty="0"/>
              <a:t> 5</a:t>
            </a:r>
            <a:br>
              <a:rPr lang="en-US" sz="2800" dirty="0"/>
            </a:br>
            <a:br>
              <a:rPr lang="en-US" sz="2800" dirty="0"/>
            </a:br>
            <a:r>
              <a:rPr lang="hr-HR" sz="2800" dirty="0" err="1"/>
              <a:t>The</a:t>
            </a:r>
            <a:r>
              <a:rPr lang="hr-HR" sz="2800" dirty="0"/>
              <a:t> Picture </a:t>
            </a:r>
            <a:r>
              <a:rPr lang="hr-HR" sz="2800" dirty="0" err="1"/>
              <a:t>of</a:t>
            </a:r>
            <a:r>
              <a:rPr lang="hr-HR" sz="2800" dirty="0"/>
              <a:t> Dorian Gray</a:t>
            </a:r>
            <a:endParaRPr lang="en-US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1DF726-47E0-4EC3-AB65-9DB957377ABC}"/>
              </a:ext>
            </a:extLst>
          </p:cNvPr>
          <p:cNvSpPr txBox="1"/>
          <p:nvPr/>
        </p:nvSpPr>
        <p:spPr>
          <a:xfrm>
            <a:off x="838199" y="1825625"/>
            <a:ext cx="4142091" cy="33995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ovoj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ćeš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lekciji</a:t>
            </a:r>
            <a:r>
              <a:rPr kumimoji="0" lang="hr-HR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hr-HR" sz="2000" dirty="0">
                <a:solidFill>
                  <a:prstClr val="white"/>
                </a:solidFill>
                <a:latin typeface="Calibri" panose="020F0502020204030204"/>
              </a:rPr>
              <a:t>napisati dijalog prema sceni iz romana </a:t>
            </a:r>
            <a:r>
              <a:rPr lang="hr-HR" sz="2000" i="1" dirty="0">
                <a:solidFill>
                  <a:prstClr val="white"/>
                </a:solidFill>
                <a:latin typeface="Calibri" panose="020F0502020204030204"/>
              </a:rPr>
              <a:t>Slika Doriana Graya.</a:t>
            </a:r>
            <a:r>
              <a:rPr lang="hr-HR" sz="2000" dirty="0">
                <a:solidFill>
                  <a:prstClr val="white"/>
                </a:solidFill>
                <a:latin typeface="Calibri" panose="020F0502020204030204"/>
              </a:rPr>
              <a:t> </a:t>
            </a:r>
            <a:r>
              <a:rPr kumimoji="0" lang="hr-HR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A7D4603-C1D1-449D-AF5B-D4A5A91E7B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79093" y="394546"/>
            <a:ext cx="3936488" cy="7380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EEA301-4B8B-40FE-BAA0-FCBC412AEB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437" b="2232"/>
          <a:stretch/>
        </p:blipFill>
        <p:spPr>
          <a:xfrm>
            <a:off x="7928136" y="1527184"/>
            <a:ext cx="3987445" cy="51483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1E5AA07-D5D8-44A5-8CE0-8793152B2A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3297" y="3043270"/>
            <a:ext cx="2431698" cy="317909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39C4E02-59F8-4786-9F45-E02DC698C7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91799" y="3361089"/>
            <a:ext cx="2431698" cy="317909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36269645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C44776-AE7B-4F5F-B4BD-480073294C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34141" y="606425"/>
            <a:ext cx="5245706" cy="4351338"/>
          </a:xfrm>
        </p:spPr>
        <p:txBody>
          <a:bodyPr>
            <a:normAutofit fontScale="92500" lnSpcReduction="10000"/>
          </a:bodyPr>
          <a:lstStyle/>
          <a:p>
            <a:r>
              <a:rPr lang="hr-HR" dirty="0" err="1"/>
              <a:t>Task</a:t>
            </a:r>
            <a:r>
              <a:rPr lang="hr-HR" dirty="0"/>
              <a:t> 3: </a:t>
            </a:r>
            <a:r>
              <a:rPr lang="hr-HR" dirty="0" err="1"/>
              <a:t>Draw</a:t>
            </a:r>
            <a:r>
              <a:rPr lang="hr-HR" dirty="0"/>
              <a:t> a </a:t>
            </a:r>
            <a:r>
              <a:rPr lang="hr-HR" dirty="0" err="1"/>
              <a:t>comic</a:t>
            </a:r>
            <a:r>
              <a:rPr lang="hr-HR" dirty="0"/>
              <a:t> </a:t>
            </a:r>
            <a:r>
              <a:rPr lang="hr-HR" dirty="0" err="1"/>
              <a:t>about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story </a:t>
            </a:r>
            <a:r>
              <a:rPr lang="hr-HR" dirty="0" err="1"/>
              <a:t>of</a:t>
            </a:r>
            <a:r>
              <a:rPr lang="hr-HR" dirty="0"/>
              <a:t> Dorian Gray. You </a:t>
            </a:r>
            <a:r>
              <a:rPr lang="hr-HR" dirty="0" err="1"/>
              <a:t>can</a:t>
            </a:r>
            <a:r>
              <a:rPr lang="hr-HR" dirty="0"/>
              <a:t> </a:t>
            </a:r>
            <a:r>
              <a:rPr lang="hr-HR" dirty="0" err="1"/>
              <a:t>change</a:t>
            </a:r>
            <a:r>
              <a:rPr lang="hr-HR" dirty="0"/>
              <a:t> some </a:t>
            </a:r>
            <a:r>
              <a:rPr lang="hr-HR" dirty="0" err="1"/>
              <a:t>elements</a:t>
            </a:r>
            <a:r>
              <a:rPr lang="hr-HR" dirty="0"/>
              <a:t> </a:t>
            </a:r>
            <a:r>
              <a:rPr lang="hr-HR" dirty="0" err="1"/>
              <a:t>or</a:t>
            </a:r>
            <a:r>
              <a:rPr lang="hr-HR" dirty="0"/>
              <a:t> </a:t>
            </a:r>
            <a:r>
              <a:rPr lang="hr-HR" dirty="0" err="1"/>
              <a:t>stick</a:t>
            </a:r>
            <a:r>
              <a:rPr lang="hr-HR" dirty="0"/>
              <a:t> to </a:t>
            </a:r>
            <a:r>
              <a:rPr lang="hr-HR" dirty="0" err="1"/>
              <a:t>the</a:t>
            </a:r>
            <a:r>
              <a:rPr lang="hr-HR" dirty="0"/>
              <a:t> original. Make sure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portrait</a:t>
            </a:r>
            <a:r>
              <a:rPr lang="hr-HR" dirty="0"/>
              <a:t> </a:t>
            </a:r>
            <a:r>
              <a:rPr lang="hr-HR" dirty="0" err="1"/>
              <a:t>changes</a:t>
            </a:r>
            <a:r>
              <a:rPr lang="hr-HR" dirty="0"/>
              <a:t>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each</a:t>
            </a:r>
            <a:r>
              <a:rPr lang="hr-HR" dirty="0"/>
              <a:t> scene. </a:t>
            </a:r>
            <a:r>
              <a:rPr lang="hr-HR" dirty="0" err="1"/>
              <a:t>Don’t</a:t>
            </a:r>
            <a:r>
              <a:rPr lang="hr-HR" dirty="0"/>
              <a:t> </a:t>
            </a:r>
            <a:r>
              <a:rPr lang="hr-HR" dirty="0" err="1"/>
              <a:t>forget</a:t>
            </a:r>
            <a:r>
              <a:rPr lang="hr-HR" dirty="0"/>
              <a:t> to </a:t>
            </a:r>
            <a:r>
              <a:rPr lang="hr-HR" dirty="0" err="1"/>
              <a:t>include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speech</a:t>
            </a:r>
            <a:r>
              <a:rPr lang="hr-HR" dirty="0"/>
              <a:t> </a:t>
            </a:r>
            <a:r>
              <a:rPr lang="hr-HR" dirty="0" err="1"/>
              <a:t>bubbles</a:t>
            </a:r>
            <a:r>
              <a:rPr lang="hr-HR" dirty="0"/>
              <a:t>. 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Nacrtaj strip prema priči o Dorianu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Grayu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Možeš promijeniti neke elemente u priči ili ostati vjeran originalu. Ne zaboravi da se u svakoj sceni portret mijenja. Uključi i oblačiće u kojima piše što likovi govore.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186B3D-4A49-4DA7-B838-506FD99AF8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457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530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7EB574C3-BBFC-4298-9349-DA1B4B4EE8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27" y="1240084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8619A0A9-4971-4637-BA0B-39A4F5D24D27}"/>
              </a:ext>
            </a:extLst>
          </p:cNvPr>
          <p:cNvSpPr txBox="1">
            <a:spLocks/>
          </p:cNvSpPr>
          <p:nvPr/>
        </p:nvSpPr>
        <p:spPr>
          <a:xfrm>
            <a:off x="183419" y="2680364"/>
            <a:ext cx="11824416" cy="1905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hr-H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Otvori sljedeću poveznicu, te odaberi </a:t>
            </a:r>
            <a:r>
              <a:rPr lang="hr-HR" sz="2000" b="1" dirty="0">
                <a:solidFill>
                  <a:prstClr val="black"/>
                </a:solidFill>
                <a:latin typeface="Calibri" panose="020F0502020204030204"/>
              </a:rPr>
              <a:t>PLAY AND LEARN</a:t>
            </a:r>
            <a:r>
              <a:rPr kumimoji="0" lang="hr-H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!</a:t>
            </a:r>
          </a:p>
          <a:p>
            <a:pPr marL="0" lvl="0" indent="0" algn="ctr">
              <a:buNone/>
              <a:defRPr/>
            </a:pPr>
            <a:r>
              <a:rPr lang="hr-HR" sz="2000" dirty="0">
                <a:solidFill>
                  <a:prstClr val="black"/>
                </a:solidFill>
                <a:hlinkClick r:id="rId4"/>
              </a:rPr>
              <a:t>https://wordwall.net/play/18898/504/154</a:t>
            </a:r>
            <a:endParaRPr lang="hr-HR" sz="2000" dirty="0">
              <a:solidFill>
                <a:prstClr val="black"/>
              </a:solidFill>
            </a:endParaRPr>
          </a:p>
          <a:p>
            <a:pPr marL="0" lvl="0" indent="0" algn="ctr">
              <a:buNone/>
              <a:defRPr/>
            </a:pPr>
            <a:endParaRPr lang="hr-HR" sz="2000" dirty="0">
              <a:solidFill>
                <a:prstClr val="black"/>
              </a:solidFill>
            </a:endParaRPr>
          </a:p>
          <a:p>
            <a:pPr marL="0" lvl="0" indent="0" algn="ctr">
              <a:buNone/>
              <a:defRPr/>
            </a:pPr>
            <a:endParaRPr kumimoji="0" lang="hr-H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hr-HR" sz="20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89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5567F5-1280-4EBA-A045-620D3C0BF0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6246" y="1047149"/>
            <a:ext cx="4817078" cy="4763701"/>
          </a:xfrm>
        </p:spPr>
        <p:txBody>
          <a:bodyPr>
            <a:normAutofit fontScale="77500" lnSpcReduction="20000"/>
          </a:bodyPr>
          <a:lstStyle/>
          <a:p>
            <a:r>
              <a:rPr lang="hr-HR" dirty="0"/>
              <a:t>Open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books</a:t>
            </a:r>
            <a:r>
              <a:rPr lang="hr-HR" dirty="0"/>
              <a:t>, </a:t>
            </a:r>
            <a:r>
              <a:rPr lang="hr-HR" dirty="0" err="1"/>
              <a:t>page</a:t>
            </a:r>
            <a:r>
              <a:rPr lang="hr-HR" dirty="0"/>
              <a:t> 40</a:t>
            </a:r>
          </a:p>
          <a:p>
            <a:r>
              <a:rPr lang="hr-HR" dirty="0" err="1"/>
              <a:t>Task</a:t>
            </a:r>
            <a:r>
              <a:rPr lang="hr-HR" dirty="0"/>
              <a:t> 1: Read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first</a:t>
            </a:r>
            <a:r>
              <a:rPr lang="hr-HR" dirty="0"/>
              <a:t> scene </a:t>
            </a:r>
            <a:r>
              <a:rPr lang="hr-HR" dirty="0" err="1"/>
              <a:t>of</a:t>
            </a:r>
            <a:r>
              <a:rPr lang="hr-HR" dirty="0"/>
              <a:t> Oscar </a:t>
            </a:r>
            <a:r>
              <a:rPr lang="hr-HR" dirty="0" err="1"/>
              <a:t>Wilde’s</a:t>
            </a:r>
            <a:r>
              <a:rPr lang="hr-HR" dirty="0"/>
              <a:t> </a:t>
            </a:r>
            <a:r>
              <a:rPr lang="hr-HR" dirty="0" err="1"/>
              <a:t>famous</a:t>
            </a:r>
            <a:r>
              <a:rPr lang="hr-HR" dirty="0"/>
              <a:t> </a:t>
            </a:r>
            <a:r>
              <a:rPr lang="hr-HR" dirty="0" err="1"/>
              <a:t>novel</a:t>
            </a:r>
            <a:r>
              <a:rPr lang="hr-HR" dirty="0"/>
              <a:t> </a:t>
            </a:r>
            <a:r>
              <a:rPr lang="hr-HR" i="1" dirty="0" err="1"/>
              <a:t>The</a:t>
            </a:r>
            <a:r>
              <a:rPr lang="hr-HR" i="1" dirty="0"/>
              <a:t> Picture </a:t>
            </a:r>
            <a:r>
              <a:rPr lang="hr-HR" i="1" dirty="0" err="1"/>
              <a:t>of</a:t>
            </a:r>
            <a:r>
              <a:rPr lang="hr-HR" i="1" dirty="0"/>
              <a:t> Dorian Gray </a:t>
            </a:r>
            <a:r>
              <a:rPr lang="hr-HR" dirty="0" err="1"/>
              <a:t>and</a:t>
            </a:r>
            <a:r>
              <a:rPr lang="hr-HR" i="1" dirty="0"/>
              <a:t> </a:t>
            </a:r>
            <a:r>
              <a:rPr lang="hr-HR" dirty="0"/>
              <a:t>put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rest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story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correct</a:t>
            </a:r>
            <a:r>
              <a:rPr lang="hr-HR" dirty="0"/>
              <a:t> </a:t>
            </a:r>
            <a:r>
              <a:rPr lang="hr-HR" dirty="0" err="1"/>
              <a:t>order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Slika Doriana Graya je najpoznatiji roman Oscara Wilde-a. Pročitaj prvu scenu i poredaj ostatak priče. </a:t>
            </a:r>
          </a:p>
          <a:p>
            <a:r>
              <a:rPr lang="hr-HR" dirty="0" err="1"/>
              <a:t>Task</a:t>
            </a:r>
            <a:r>
              <a:rPr lang="hr-HR" dirty="0"/>
              <a:t> 2: </a:t>
            </a:r>
            <a:r>
              <a:rPr lang="hr-HR" dirty="0" err="1"/>
              <a:t>Listen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cehck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Poslušaj priču na e-sferi i provjeri svoja rješenja.</a:t>
            </a:r>
          </a:p>
          <a:p>
            <a:pPr marL="0" indent="0">
              <a:buNone/>
            </a:pPr>
            <a:r>
              <a:rPr lang="hr-HR" dirty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https://www.e-sfera.hr/dodatni-digitalni-sadrzaji/8bb3fe14-2ced-4620-ab6e-07a1fe121ec3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/</a:t>
            </a:r>
            <a:endParaRPr lang="hr-HR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hr-HR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hr-HR" dirty="0" err="1"/>
              <a:t>Task</a:t>
            </a:r>
            <a:r>
              <a:rPr lang="hr-HR" dirty="0"/>
              <a:t> 3: Read </a:t>
            </a:r>
            <a:r>
              <a:rPr lang="hr-HR" dirty="0" err="1"/>
              <a:t>the</a:t>
            </a:r>
            <a:r>
              <a:rPr lang="hr-HR" dirty="0"/>
              <a:t> story </a:t>
            </a:r>
            <a:r>
              <a:rPr lang="hr-HR" dirty="0" err="1"/>
              <a:t>expressively</a:t>
            </a:r>
            <a:r>
              <a:rPr lang="hr-HR" dirty="0"/>
              <a:t>.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Počitaj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priču izražajno naglas.</a:t>
            </a:r>
            <a:endParaRPr lang="en-US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F48501F-9050-4F53-89BB-CABFDF4E23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245706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583F14B-F541-49A0-ABFB-7559AA47E45B}"/>
              </a:ext>
            </a:extLst>
          </p:cNvPr>
          <p:cNvSpPr txBox="1"/>
          <p:nvPr/>
        </p:nvSpPr>
        <p:spPr>
          <a:xfrm>
            <a:off x="2540031" y="3526007"/>
            <a:ext cx="333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2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117AE2-36CD-49B5-A9CF-7987115D71D7}"/>
              </a:ext>
            </a:extLst>
          </p:cNvPr>
          <p:cNvSpPr txBox="1"/>
          <p:nvPr/>
        </p:nvSpPr>
        <p:spPr>
          <a:xfrm>
            <a:off x="828676" y="3244333"/>
            <a:ext cx="333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3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1DC16E-FA2B-4BC7-98E7-FEF8B6CCF027}"/>
              </a:ext>
            </a:extLst>
          </p:cNvPr>
          <p:cNvSpPr txBox="1"/>
          <p:nvPr/>
        </p:nvSpPr>
        <p:spPr>
          <a:xfrm>
            <a:off x="2540031" y="2318525"/>
            <a:ext cx="333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5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4AE3CB1-5D4E-430A-977F-6BD7723F90C3}"/>
              </a:ext>
            </a:extLst>
          </p:cNvPr>
          <p:cNvSpPr txBox="1"/>
          <p:nvPr/>
        </p:nvSpPr>
        <p:spPr>
          <a:xfrm>
            <a:off x="2459670" y="5007337"/>
            <a:ext cx="333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4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723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D27D13-6988-4B7B-B4B7-67A3217FB2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7441" y="525694"/>
            <a:ext cx="5674959" cy="2074631"/>
          </a:xfrm>
        </p:spPr>
        <p:txBody>
          <a:bodyPr/>
          <a:lstStyle/>
          <a:p>
            <a:r>
              <a:rPr lang="hr-HR" dirty="0" err="1"/>
              <a:t>Task</a:t>
            </a:r>
            <a:r>
              <a:rPr lang="hr-HR" dirty="0"/>
              <a:t> 4: Read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text</a:t>
            </a:r>
            <a:r>
              <a:rPr lang="hr-HR" dirty="0"/>
              <a:t> </a:t>
            </a:r>
            <a:r>
              <a:rPr lang="hr-HR" dirty="0" err="1"/>
              <a:t>angain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write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names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characters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Ponovno pročitaj tekst i napiši imena likova u praznine.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5DD1C9-DF74-4BC6-AF0B-B31402190B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45706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FE22F37-3ABA-482C-B89C-18DCBD2662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3303" y="2676524"/>
            <a:ext cx="8377850" cy="2981325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D24D7DC-31B9-42AB-B171-8EEBF07F2238}"/>
              </a:ext>
            </a:extLst>
          </p:cNvPr>
          <p:cNvSpPr txBox="1"/>
          <p:nvPr/>
        </p:nvSpPr>
        <p:spPr>
          <a:xfrm>
            <a:off x="3285663" y="3797854"/>
            <a:ext cx="1268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Lord Henry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7E7795-A265-4BA6-A76B-586538692C92}"/>
              </a:ext>
            </a:extLst>
          </p:cNvPr>
          <p:cNvSpPr txBox="1"/>
          <p:nvPr/>
        </p:nvSpPr>
        <p:spPr>
          <a:xfrm>
            <a:off x="3282411" y="4318068"/>
            <a:ext cx="1268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Sibyl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05BAEC-CF6E-4C06-BA5B-D45A3BBCA5A6}"/>
              </a:ext>
            </a:extLst>
          </p:cNvPr>
          <p:cNvSpPr txBox="1"/>
          <p:nvPr/>
        </p:nvSpPr>
        <p:spPr>
          <a:xfrm>
            <a:off x="3282411" y="4910165"/>
            <a:ext cx="1268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Dorian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3A4D36-3B9C-4EE1-9253-5DFEA897E77C}"/>
              </a:ext>
            </a:extLst>
          </p:cNvPr>
          <p:cNvSpPr txBox="1"/>
          <p:nvPr/>
        </p:nvSpPr>
        <p:spPr>
          <a:xfrm>
            <a:off x="3282411" y="5183248"/>
            <a:ext cx="1268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Dorian 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DCA425-480B-422D-8ED9-224E9EFC0894}"/>
              </a:ext>
            </a:extLst>
          </p:cNvPr>
          <p:cNvSpPr txBox="1"/>
          <p:nvPr/>
        </p:nvSpPr>
        <p:spPr>
          <a:xfrm>
            <a:off x="3282411" y="4035155"/>
            <a:ext cx="1268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Dorian 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87E3F89-CBAB-46AE-B343-35BCE94083E2}"/>
              </a:ext>
            </a:extLst>
          </p:cNvPr>
          <p:cNvSpPr txBox="1"/>
          <p:nvPr/>
        </p:nvSpPr>
        <p:spPr>
          <a:xfrm>
            <a:off x="3282411" y="4600981"/>
            <a:ext cx="1268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Basil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542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B7F7E4-6763-48B9-AE25-7F751F069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8820" y="311150"/>
            <a:ext cx="6023130" cy="2279650"/>
          </a:xfrm>
        </p:spPr>
        <p:txBody>
          <a:bodyPr/>
          <a:lstStyle/>
          <a:p>
            <a:r>
              <a:rPr lang="hr-HR" dirty="0" err="1"/>
              <a:t>Task</a:t>
            </a:r>
            <a:r>
              <a:rPr lang="hr-HR" dirty="0"/>
              <a:t> 5: </a:t>
            </a:r>
            <a:r>
              <a:rPr lang="hr-HR" dirty="0" err="1"/>
              <a:t>What</a:t>
            </a:r>
            <a:r>
              <a:rPr lang="hr-HR" dirty="0"/>
              <a:t> </a:t>
            </a:r>
            <a:r>
              <a:rPr lang="hr-HR" dirty="0" err="1"/>
              <a:t>was</a:t>
            </a:r>
            <a:r>
              <a:rPr lang="hr-HR" dirty="0"/>
              <a:t> Dorian Gray </a:t>
            </a:r>
            <a:r>
              <a:rPr lang="hr-HR" dirty="0" err="1"/>
              <a:t>like</a:t>
            </a:r>
            <a:r>
              <a:rPr lang="hr-HR" dirty="0"/>
              <a:t>? </a:t>
            </a:r>
            <a:r>
              <a:rPr lang="hr-HR" dirty="0" err="1"/>
              <a:t>Circle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Kakav je bio Dorian Gray? Zaokruži točne riječi. 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05C4D98-1906-491C-B5A1-4914B6003E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48656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D3001E6-E808-418C-8219-138C2B9D38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7606" y="2015720"/>
            <a:ext cx="10432834" cy="2679593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0A97001-7DE5-4EA3-9204-40D97BB142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9832" y="2696982"/>
            <a:ext cx="1074818" cy="3170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192C0AE-0930-41D9-92E7-2EC7F7C38B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6385" y="2696981"/>
            <a:ext cx="1735594" cy="3170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3A7D9C5-87DC-4DBB-9F66-51136ABFFB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2756" y="2696980"/>
            <a:ext cx="747361" cy="31701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3E99FA1-9D59-4991-87C1-11BA427D4C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3393" y="3111981"/>
            <a:ext cx="790575" cy="31701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6E9C2DD-6A1E-4FCD-96E8-1C57858CDA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2433" y="4124187"/>
            <a:ext cx="1947511" cy="40107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E79A254-18B7-41D9-AB0F-C688CD89A4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9638" y="3673826"/>
            <a:ext cx="1250143" cy="31701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D02D7D4-5AB2-42FF-A3C4-E7C6989AE0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9659" y="3169897"/>
            <a:ext cx="744669" cy="31701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1184E61-1EDA-4D38-A874-CB5DD1BA9AD3}"/>
              </a:ext>
            </a:extLst>
          </p:cNvPr>
          <p:cNvSpPr txBox="1"/>
          <p:nvPr/>
        </p:nvSpPr>
        <p:spPr>
          <a:xfrm>
            <a:off x="6394024" y="4935984"/>
            <a:ext cx="33270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err="1"/>
              <a:t>vain</a:t>
            </a:r>
            <a:r>
              <a:rPr lang="hr-HR" dirty="0"/>
              <a:t> – tašt</a:t>
            </a:r>
          </a:p>
          <a:p>
            <a:r>
              <a:rPr lang="hr-HR" dirty="0" err="1"/>
              <a:t>cruel</a:t>
            </a:r>
            <a:r>
              <a:rPr lang="hr-HR" dirty="0"/>
              <a:t> – okrutan</a:t>
            </a:r>
          </a:p>
          <a:p>
            <a:r>
              <a:rPr lang="hr-HR" dirty="0" err="1"/>
              <a:t>loyal</a:t>
            </a:r>
            <a:r>
              <a:rPr lang="hr-HR" dirty="0"/>
              <a:t> - odan</a:t>
            </a:r>
          </a:p>
          <a:p>
            <a:r>
              <a:rPr lang="hr-HR" dirty="0" err="1"/>
              <a:t>mischievous</a:t>
            </a:r>
            <a:r>
              <a:rPr lang="hr-HR" dirty="0"/>
              <a:t> – nestašan</a:t>
            </a:r>
          </a:p>
          <a:p>
            <a:r>
              <a:rPr lang="hr-HR" dirty="0" err="1"/>
              <a:t>cold-blooded</a:t>
            </a:r>
            <a:r>
              <a:rPr lang="hr-HR" dirty="0"/>
              <a:t> - hladnokrvan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434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8768BE-06CE-40C6-B149-16F91B4E77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5083" y="406399"/>
            <a:ext cx="5683467" cy="2478843"/>
          </a:xfrm>
        </p:spPr>
        <p:txBody>
          <a:bodyPr>
            <a:normAutofit fontScale="77500" lnSpcReduction="20000"/>
          </a:bodyPr>
          <a:lstStyle/>
          <a:p>
            <a:r>
              <a:rPr lang="hr-HR" dirty="0" err="1"/>
              <a:t>Task</a:t>
            </a:r>
            <a:r>
              <a:rPr lang="hr-HR" dirty="0"/>
              <a:t> 6: </a:t>
            </a:r>
            <a:r>
              <a:rPr lang="hr-HR" dirty="0" err="1"/>
              <a:t>Answer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questions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Odgovori na pitanja iz 6. zadatka u bilježnicu:</a:t>
            </a:r>
          </a:p>
          <a:p>
            <a:pPr marL="514350" indent="-514350">
              <a:buAutoNum type="arabicPeriod"/>
            </a:pP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Zašto je Dorian Gray prokleo svoj portret?</a:t>
            </a:r>
          </a:p>
          <a:p>
            <a:pPr marL="514350" indent="-514350">
              <a:buAutoNum type="arabicPeriod"/>
            </a:pP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Zašto je prekinuo sa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Sibyl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?</a:t>
            </a:r>
          </a:p>
          <a:p>
            <a:pPr marL="514350" indent="-514350">
              <a:buAutoNum type="arabicPeriod"/>
            </a:pP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Zašto je ubio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Basila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?</a:t>
            </a:r>
          </a:p>
          <a:p>
            <a:pPr marL="514350" indent="-514350">
              <a:buAutoNum type="arabicPeriod"/>
            </a:pP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Zašto je zario nož u svoj portret?</a:t>
            </a:r>
          </a:p>
          <a:p>
            <a:pPr marL="514350" indent="-514350">
              <a:buAutoNum type="arabicPeriod"/>
            </a:pP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Što njegov portret simbolizira?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6A01D8-4195-4E40-AA4C-9D978B6793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48656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DC3112C-52A9-4B5F-A70C-10B0A7145E4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25" r="18738"/>
          <a:stretch/>
        </p:blipFill>
        <p:spPr>
          <a:xfrm>
            <a:off x="3116016" y="3272532"/>
            <a:ext cx="5959968" cy="2622241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189454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1F9DD4-430A-43AD-B8BD-BF8DEA6DD2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9329" y="406400"/>
            <a:ext cx="5780195" cy="2365375"/>
          </a:xfrm>
        </p:spPr>
        <p:txBody>
          <a:bodyPr/>
          <a:lstStyle/>
          <a:p>
            <a:r>
              <a:rPr lang="hr-HR" dirty="0" err="1"/>
              <a:t>Think</a:t>
            </a:r>
            <a:r>
              <a:rPr lang="hr-HR" dirty="0"/>
              <a:t> </a:t>
            </a:r>
            <a:r>
              <a:rPr lang="hr-HR" dirty="0" err="1"/>
              <a:t>about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questions</a:t>
            </a:r>
            <a:r>
              <a:rPr lang="hr-HR" dirty="0"/>
              <a:t>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task</a:t>
            </a:r>
            <a:r>
              <a:rPr lang="hr-HR" dirty="0"/>
              <a:t> 7, 8 </a:t>
            </a:r>
            <a:r>
              <a:rPr lang="hr-HR" dirty="0" err="1"/>
              <a:t>and</a:t>
            </a:r>
            <a:r>
              <a:rPr lang="hr-HR" dirty="0"/>
              <a:t> 9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answer</a:t>
            </a:r>
            <a:r>
              <a:rPr lang="hr-HR" dirty="0"/>
              <a:t> </a:t>
            </a:r>
            <a:r>
              <a:rPr lang="hr-HR" dirty="0" err="1"/>
              <a:t>them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Razmisli o pitanjima u 7., 8. i 9. zadatku i odgovori na njih u bilježnicu.</a:t>
            </a:r>
            <a:endParaRPr lang="en-US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B9D3751-F363-43F9-A71D-C738F9A37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48656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AEC8D60-8BE3-4F34-B585-680BEAA6C0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84" y="2771775"/>
            <a:ext cx="7328087" cy="3291674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CA343EC-49C1-4343-9005-D2C974CAE638}"/>
              </a:ext>
            </a:extLst>
          </p:cNvPr>
          <p:cNvSpPr txBox="1"/>
          <p:nvPr/>
        </p:nvSpPr>
        <p:spPr>
          <a:xfrm>
            <a:off x="4776186" y="2771775"/>
            <a:ext cx="624100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Postoje li ljudi poput Doriana Graya u 21. stoljeću? Što rade kako bi ostali mladi?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F7195E2-1E42-4796-BFDD-EED0D5E76C65}"/>
              </a:ext>
            </a:extLst>
          </p:cNvPr>
          <p:cNvSpPr txBox="1"/>
          <p:nvPr/>
        </p:nvSpPr>
        <p:spPr>
          <a:xfrm>
            <a:off x="5496757" y="3538287"/>
            <a:ext cx="624100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Što misliš o tretmanima ljepote na slikama? Dovrši rečenice (I </a:t>
            </a:r>
            <a:r>
              <a:rPr lang="hr-HR" i="1" dirty="0" err="1">
                <a:solidFill>
                  <a:srgbClr val="FF0000"/>
                </a:solidFill>
              </a:rPr>
              <a:t>like</a:t>
            </a:r>
            <a:r>
              <a:rPr lang="hr-HR" i="1" dirty="0">
                <a:solidFill>
                  <a:srgbClr val="FF0000"/>
                </a:solidFill>
              </a:rPr>
              <a:t>…, I </a:t>
            </a:r>
            <a:r>
              <a:rPr lang="hr-HR" i="1" dirty="0" err="1">
                <a:solidFill>
                  <a:srgbClr val="FF0000"/>
                </a:solidFill>
              </a:rPr>
              <a:t>don’t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like</a:t>
            </a:r>
            <a:r>
              <a:rPr lang="hr-HR" i="1" dirty="0">
                <a:solidFill>
                  <a:srgbClr val="FF0000"/>
                </a:solidFill>
              </a:rPr>
              <a:t>…, I </a:t>
            </a:r>
            <a:r>
              <a:rPr lang="hr-HR" i="1" dirty="0" err="1">
                <a:solidFill>
                  <a:srgbClr val="FF0000"/>
                </a:solidFill>
              </a:rPr>
              <a:t>would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like</a:t>
            </a:r>
            <a:r>
              <a:rPr lang="hr-HR" i="1" dirty="0">
                <a:solidFill>
                  <a:srgbClr val="FF0000"/>
                </a:solidFill>
              </a:rPr>
              <a:t> to </a:t>
            </a:r>
            <a:r>
              <a:rPr lang="hr-HR" i="1" dirty="0" err="1">
                <a:solidFill>
                  <a:srgbClr val="FF0000"/>
                </a:solidFill>
              </a:rPr>
              <a:t>try</a:t>
            </a:r>
            <a:r>
              <a:rPr lang="hr-HR" i="1" dirty="0">
                <a:solidFill>
                  <a:srgbClr val="FF0000"/>
                </a:solidFill>
              </a:rPr>
              <a:t>…, I </a:t>
            </a:r>
            <a:r>
              <a:rPr lang="hr-HR" i="1" dirty="0" err="1">
                <a:solidFill>
                  <a:srgbClr val="FF0000"/>
                </a:solidFill>
              </a:rPr>
              <a:t>would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never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try</a:t>
            </a:r>
            <a:r>
              <a:rPr lang="hr-HR" i="1" dirty="0">
                <a:solidFill>
                  <a:srgbClr val="FF0000"/>
                </a:solidFill>
              </a:rPr>
              <a:t>…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F2C26A-F9D0-4D30-BAD2-B3D40DE351FE}"/>
              </a:ext>
            </a:extLst>
          </p:cNvPr>
          <p:cNvSpPr txBox="1"/>
          <p:nvPr/>
        </p:nvSpPr>
        <p:spPr>
          <a:xfrm>
            <a:off x="4253883" y="5800374"/>
            <a:ext cx="624100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Koji su tretmani popularniji kod žena, a koji kod muškaraca?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708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A31987-4B56-4296-B456-587D439FF4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016000"/>
            <a:ext cx="5124450" cy="5056326"/>
          </a:xfrm>
        </p:spPr>
        <p:txBody>
          <a:bodyPr>
            <a:normAutofit fontScale="62500" lnSpcReduction="20000"/>
          </a:bodyPr>
          <a:lstStyle/>
          <a:p>
            <a:r>
              <a:rPr lang="hr-HR" dirty="0" err="1"/>
              <a:t>Task</a:t>
            </a:r>
            <a:r>
              <a:rPr lang="hr-HR" dirty="0"/>
              <a:t> 10: </a:t>
            </a:r>
            <a:r>
              <a:rPr lang="hr-HR" dirty="0" err="1"/>
              <a:t>Choose</a:t>
            </a:r>
            <a:r>
              <a:rPr lang="hr-HR" dirty="0"/>
              <a:t> one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scenes</a:t>
            </a:r>
            <a:r>
              <a:rPr lang="hr-HR" dirty="0"/>
              <a:t> </a:t>
            </a:r>
            <a:r>
              <a:rPr lang="hr-HR" dirty="0" err="1"/>
              <a:t>from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text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 </a:t>
            </a:r>
            <a:r>
              <a:rPr lang="hr-HR" dirty="0" err="1"/>
              <a:t>write</a:t>
            </a:r>
            <a:r>
              <a:rPr lang="hr-HR" dirty="0"/>
              <a:t> a </a:t>
            </a:r>
            <a:r>
              <a:rPr lang="hr-HR" dirty="0" err="1"/>
              <a:t>dialogue</a:t>
            </a:r>
            <a:r>
              <a:rPr lang="hr-HR" dirty="0"/>
              <a:t> </a:t>
            </a:r>
            <a:r>
              <a:rPr lang="hr-HR" dirty="0" err="1"/>
              <a:t>between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characters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Odaberi jednu od scena iz priče o Dorianu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Grayu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 napiši dijalog između likova u bilježnicu. </a:t>
            </a:r>
          </a:p>
          <a:p>
            <a:pPr marL="0" indent="0">
              <a:buNone/>
            </a:pP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Primjer prve scene: </a:t>
            </a:r>
          </a:p>
          <a:p>
            <a:pPr marL="0" indent="0">
              <a:buNone/>
            </a:pP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Basil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Hi, Dorian!</a:t>
            </a:r>
          </a:p>
          <a:p>
            <a:pPr marL="0" indent="0">
              <a:buNone/>
            </a:pP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Dorian: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Hello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Basil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!</a:t>
            </a:r>
          </a:p>
          <a:p>
            <a:pPr marL="0" indent="0">
              <a:buNone/>
            </a:pP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Basil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Lovely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weather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today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isn’t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it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?</a:t>
            </a:r>
          </a:p>
          <a:p>
            <a:pPr marL="0" indent="0">
              <a:buNone/>
            </a:pP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Dorian: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Indeed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Have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you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finished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my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portrait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?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I’ve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been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dying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to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see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it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Basil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Yes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it’s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right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here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I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hope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it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captures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your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beauty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my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dear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friend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Dorian: I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have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no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doubt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your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talent.</a:t>
            </a:r>
          </a:p>
          <a:p>
            <a:pPr marL="0" indent="0">
              <a:buNone/>
            </a:pP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(Dorian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opens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the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parcel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.)</a:t>
            </a:r>
          </a:p>
          <a:p>
            <a:pPr marL="0" indent="0">
              <a:buNone/>
            </a:pP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Dorian: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Wow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!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It’s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magnificent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I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look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amazing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!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Thank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you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my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friend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!</a:t>
            </a:r>
          </a:p>
          <a:p>
            <a:pPr marL="0" indent="0">
              <a:buNone/>
            </a:pP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Basil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I’m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so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glad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you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like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it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7DE5D1E-4327-4D05-89C8-B510DE5914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486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738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F12370-2B9B-466D-A259-7A61F39ADC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19471" y="770385"/>
            <a:ext cx="2365888" cy="4351338"/>
          </a:xfrm>
        </p:spPr>
        <p:txBody>
          <a:bodyPr/>
          <a:lstStyle/>
          <a:p>
            <a:r>
              <a:rPr lang="hr-HR" dirty="0"/>
              <a:t>Open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workbooks</a:t>
            </a:r>
            <a:r>
              <a:rPr lang="hr-HR" dirty="0"/>
              <a:t>, </a:t>
            </a:r>
            <a:r>
              <a:rPr lang="hr-HR" dirty="0" err="1"/>
              <a:t>page</a:t>
            </a:r>
            <a:r>
              <a:rPr lang="hr-HR" dirty="0"/>
              <a:t> 39</a:t>
            </a:r>
          </a:p>
          <a:p>
            <a:r>
              <a:rPr lang="hr-HR" dirty="0" err="1"/>
              <a:t>Task</a:t>
            </a:r>
            <a:r>
              <a:rPr lang="hr-HR" dirty="0"/>
              <a:t> 1: </a:t>
            </a:r>
            <a:r>
              <a:rPr lang="hr-HR" dirty="0" err="1"/>
              <a:t>Complete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sentences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Dovrši rečenice.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CE4A62-6BAA-409F-8DB9-0F67B3F81E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9160" y="608533"/>
            <a:ext cx="8119752" cy="5287442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43F7BC5-CCC1-4EFC-A43D-EAACDFE22B9E}"/>
              </a:ext>
            </a:extLst>
          </p:cNvPr>
          <p:cNvSpPr txBox="1"/>
          <p:nvPr/>
        </p:nvSpPr>
        <p:spPr>
          <a:xfrm>
            <a:off x="7395099" y="2929631"/>
            <a:ext cx="1012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vain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296C7E-82D5-4005-9194-F87BED5C450D}"/>
              </a:ext>
            </a:extLst>
          </p:cNvPr>
          <p:cNvSpPr txBox="1"/>
          <p:nvPr/>
        </p:nvSpPr>
        <p:spPr>
          <a:xfrm>
            <a:off x="3321727" y="3987553"/>
            <a:ext cx="1469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mischievous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C79D66-F879-4AD8-B7E1-F617FD231EE7}"/>
              </a:ext>
            </a:extLst>
          </p:cNvPr>
          <p:cNvSpPr txBox="1"/>
          <p:nvPr/>
        </p:nvSpPr>
        <p:spPr>
          <a:xfrm>
            <a:off x="3132523" y="3449782"/>
            <a:ext cx="1469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cold-blooded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DD0295-3829-4FE6-AC9E-36F06BF578B2}"/>
              </a:ext>
            </a:extLst>
          </p:cNvPr>
          <p:cNvSpPr txBox="1"/>
          <p:nvPr/>
        </p:nvSpPr>
        <p:spPr>
          <a:xfrm>
            <a:off x="3589903" y="3202165"/>
            <a:ext cx="1012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naive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DE6744-3569-4E79-8B76-FFE2556C5E76}"/>
              </a:ext>
            </a:extLst>
          </p:cNvPr>
          <p:cNvSpPr txBox="1"/>
          <p:nvPr/>
        </p:nvSpPr>
        <p:spPr>
          <a:xfrm>
            <a:off x="3132523" y="4582816"/>
            <a:ext cx="1368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handsome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9E156D-3FEE-48F7-A27E-B118949EEA34}"/>
              </a:ext>
            </a:extLst>
          </p:cNvPr>
          <p:cNvSpPr txBox="1"/>
          <p:nvPr/>
        </p:nvSpPr>
        <p:spPr>
          <a:xfrm>
            <a:off x="5035669" y="4823533"/>
            <a:ext cx="1012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cruel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B914286-C24D-4B0C-AC43-28B224CB16AD}"/>
              </a:ext>
            </a:extLst>
          </p:cNvPr>
          <p:cNvSpPr txBox="1"/>
          <p:nvPr/>
        </p:nvSpPr>
        <p:spPr>
          <a:xfrm>
            <a:off x="2309674" y="5357674"/>
            <a:ext cx="1012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honest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66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C2B564-861F-4C04-93C1-8E8E402A21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75324" y="934749"/>
            <a:ext cx="2521259" cy="4351338"/>
          </a:xfrm>
        </p:spPr>
        <p:txBody>
          <a:bodyPr/>
          <a:lstStyle/>
          <a:p>
            <a:r>
              <a:rPr lang="hr-HR" dirty="0" err="1"/>
              <a:t>Task</a:t>
            </a:r>
            <a:r>
              <a:rPr lang="hr-HR" dirty="0"/>
              <a:t> 2: </a:t>
            </a:r>
            <a:r>
              <a:rPr lang="hr-HR" dirty="0" err="1"/>
              <a:t>Complete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book</a:t>
            </a:r>
            <a:r>
              <a:rPr lang="hr-HR" dirty="0"/>
              <a:t> </a:t>
            </a:r>
            <a:r>
              <a:rPr lang="hr-HR" dirty="0" err="1"/>
              <a:t>report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Dovrši </a:t>
            </a:r>
            <a:r>
              <a:rPr lang="hr-HR" i="1">
                <a:solidFill>
                  <a:schemeClr val="tx1">
                    <a:lumMod val="65000"/>
                    <a:lumOff val="35000"/>
                  </a:schemeClr>
                </a:solidFill>
              </a:rPr>
              <a:t>zadatak podacima i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dojmovima o romanu.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2D06D3-25C6-4034-A554-9824F6E36B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934749"/>
            <a:ext cx="7934463" cy="4988501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3F9ACE1-EA5B-4C53-8E5A-B1C3ED89C1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1008" y="1957612"/>
            <a:ext cx="377985" cy="3170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67140BC-7678-4903-A701-4AEE18EB1B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6882" y="3803890"/>
            <a:ext cx="377985" cy="3170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CB5FEFB-B74C-4EEC-A808-207ED1DFED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0931" y="3264380"/>
            <a:ext cx="377985" cy="3170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9A1E0F1-77AB-4536-9707-F40D39306E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0932" y="2603740"/>
            <a:ext cx="377985" cy="31701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C3AC40F-8E30-4778-8BDD-4D3ED02E1D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3082" y="4969068"/>
            <a:ext cx="377985" cy="31701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920D2BB-E2F8-4992-97DB-48C36BA538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6882" y="4384915"/>
            <a:ext cx="377985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94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1207</TotalTime>
  <Words>610</Words>
  <Application>Microsoft Office PowerPoint</Application>
  <PresentationFormat>Widescreen</PresentationFormat>
  <Paragraphs>60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Tema sustava Office</vt:lpstr>
      <vt:lpstr>Unit 2: Lesson 5  The Picture of Dorian Gray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ZVONKA IVKOVIĆ</dc:creator>
  <cp:lastModifiedBy>ZVONKA IVKOVIĆ</cp:lastModifiedBy>
  <cp:revision>110</cp:revision>
  <dcterms:created xsi:type="dcterms:W3CDTF">2021-09-01T06:25:32Z</dcterms:created>
  <dcterms:modified xsi:type="dcterms:W3CDTF">2021-11-06T20:08:27Z</dcterms:modified>
</cp:coreProperties>
</file>